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0" r:id="rId2"/>
    <p:sldMasterId id="2147483651" r:id="rId3"/>
  </p:sldMasterIdLst>
  <p:notesMasterIdLst>
    <p:notesMasterId r:id="rId21"/>
  </p:notesMasterIdLst>
  <p:sldIdLst>
    <p:sldId id="296" r:id="rId4"/>
    <p:sldId id="368" r:id="rId5"/>
    <p:sldId id="382" r:id="rId6"/>
    <p:sldId id="379" r:id="rId7"/>
    <p:sldId id="378" r:id="rId8"/>
    <p:sldId id="384" r:id="rId9"/>
    <p:sldId id="385" r:id="rId10"/>
    <p:sldId id="386" r:id="rId11"/>
    <p:sldId id="388" r:id="rId12"/>
    <p:sldId id="383" r:id="rId13"/>
    <p:sldId id="374" r:id="rId14"/>
    <p:sldId id="389" r:id="rId15"/>
    <p:sldId id="390" r:id="rId16"/>
    <p:sldId id="391" r:id="rId17"/>
    <p:sldId id="392" r:id="rId18"/>
    <p:sldId id="393" r:id="rId19"/>
    <p:sldId id="32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1740D"/>
    <a:srgbClr val="F38025"/>
    <a:srgbClr val="E16D0D"/>
    <a:srgbClr val="FF9933"/>
    <a:srgbClr val="98A6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/>
  </p:normalViewPr>
  <p:slideViewPr>
    <p:cSldViewPr>
      <p:cViewPr>
        <p:scale>
          <a:sx n="100" d="100"/>
          <a:sy n="100" d="100"/>
        </p:scale>
        <p:origin x="-123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0CE984-9360-4EFE-BECE-705D04280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2618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0CE984-9360-4EFE-BECE-705D0428089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76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076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0764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769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3058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76700" cy="83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76700" cy="83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76450" cy="22399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76950" cy="223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Microsoft_Office_Word_97_-_2003_Document1.doc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oleObject" Target="../embeddings/Microsoft_Office_Word_97_-_2003_Document2.doc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7600" y="228600"/>
            <a:ext cx="50292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style style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98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2103" name="Line 7"/>
          <p:cNvSpPr>
            <a:spLocks noChangeShapeType="1"/>
          </p:cNvSpPr>
          <p:nvPr userDrawn="1"/>
        </p:nvSpPr>
        <p:spPr bwMode="auto">
          <a:xfrm>
            <a:off x="381000" y="1905000"/>
            <a:ext cx="8458200" cy="0"/>
          </a:xfrm>
          <a:prstGeom prst="line">
            <a:avLst/>
          </a:prstGeom>
          <a:noFill/>
          <a:ln w="63500">
            <a:solidFill>
              <a:srgbClr val="F3802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179388" y="476250"/>
          <a:ext cx="3124200" cy="1090613"/>
        </p:xfrm>
        <a:graphic>
          <a:graphicData uri="http://schemas.openxmlformats.org/presentationml/2006/ole">
            <p:oleObj spid="_x0000_s1048" name="Document" r:id="rId14" imgW="4115374" imgH="1476581" progId="Word.Document.8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David Howell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05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3076" name="Picture 4" descr="cses_logo_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15200" y="6096000"/>
            <a:ext cx="16002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Line 5"/>
          <p:cNvSpPr>
            <a:spLocks noChangeShapeType="1"/>
          </p:cNvSpPr>
          <p:nvPr userDrawn="1"/>
        </p:nvSpPr>
        <p:spPr bwMode="auto">
          <a:xfrm>
            <a:off x="381000" y="1066800"/>
            <a:ext cx="8458200" cy="0"/>
          </a:xfrm>
          <a:prstGeom prst="line">
            <a:avLst/>
          </a:prstGeom>
          <a:noFill/>
          <a:ln w="63500">
            <a:solidFill>
              <a:srgbClr val="F3802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 userDrawn="1"/>
        </p:nvSpPr>
        <p:spPr bwMode="auto">
          <a:xfrm>
            <a:off x="381000" y="6400800"/>
            <a:ext cx="6934200" cy="0"/>
          </a:xfrm>
          <a:prstGeom prst="line">
            <a:avLst/>
          </a:prstGeom>
          <a:noFill/>
          <a:ln w="63500">
            <a:solidFill>
              <a:srgbClr val="F3802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—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8" name="Rectangle 8"/>
          <p:cNvSpPr>
            <a:spLocks noChangeArrowheads="1"/>
          </p:cNvSpPr>
          <p:nvPr userDrawn="1"/>
        </p:nvSpPr>
        <p:spPr bwMode="auto">
          <a:xfrm>
            <a:off x="609600" y="838200"/>
            <a:ext cx="7924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en-US" sz="6600" b="1"/>
          </a:p>
          <a:p>
            <a:pPr algn="ctr">
              <a:spcBef>
                <a:spcPct val="20000"/>
              </a:spcBef>
              <a:defRPr/>
            </a:pPr>
            <a:endParaRPr lang="en-US" sz="6600"/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3124200" y="4800600"/>
          <a:ext cx="2819400" cy="1016000"/>
        </p:xfrm>
        <a:graphic>
          <a:graphicData uri="http://schemas.openxmlformats.org/presentationml/2006/ole">
            <p:oleObj spid="_x0000_s2072" name="Document" r:id="rId14" imgW="4115374" imgH="1476581" progId="Word.Document.8">
              <p:embed/>
            </p:oleObj>
          </a:graphicData>
        </a:graphic>
      </p:graphicFrame>
      <p:sp>
        <p:nvSpPr>
          <p:cNvPr id="205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4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ca.fortin@gesis.org" TargetMode="External"/><Relationship Id="rId2" Type="http://schemas.openxmlformats.org/officeDocument/2006/relationships/hyperlink" Target="mailto:dahowell@umich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ses@umich.edu" TargetMode="External"/><Relationship Id="rId2" Type="http://schemas.openxmlformats.org/officeDocument/2006/relationships/hyperlink" Target="http://www.cses.org/" TargetMode="Externa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486400" cy="1524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CSES Questionnaire Design Process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196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800" b="1" dirty="0" smtClean="0">
                <a:cs typeface="Times New Roman" pitchFamily="18" charset="0"/>
              </a:rPr>
              <a:t>David Howell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dirty="0" smtClean="0">
                <a:cs typeface="Times New Roman" pitchFamily="18" charset="0"/>
              </a:rPr>
              <a:t>University of Michigan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dirty="0" smtClean="0">
                <a:cs typeface="Times New Roman" pitchFamily="18" charset="0"/>
                <a:hlinkClick r:id="rId2"/>
              </a:rPr>
              <a:t>dahowell@umich.edu</a:t>
            </a:r>
            <a:endParaRPr lang="en-US" sz="24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endParaRPr lang="en-US" sz="28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2800" b="1" dirty="0" smtClean="0">
                <a:cs typeface="Times New Roman" pitchFamily="18" charset="0"/>
              </a:rPr>
              <a:t>Jessica Fortin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dirty="0" smtClean="0">
                <a:cs typeface="Times New Roman" pitchFamily="18" charset="0"/>
              </a:rPr>
              <a:t>GESIS – Leibniz Institute for the Social Sciences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dirty="0" smtClean="0">
                <a:cs typeface="Times New Roman" pitchFamily="18" charset="0"/>
                <a:hlinkClick r:id="rId3"/>
              </a:rPr>
              <a:t>jessica.fortin@gesis.org</a:t>
            </a:r>
            <a:endParaRPr lang="en-US" sz="24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endParaRPr lang="en-US" sz="24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endParaRPr lang="en-US" sz="16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sz="2200" dirty="0" smtClean="0">
                <a:cs typeface="Times New Roman" pitchFamily="18" charset="0"/>
              </a:rPr>
              <a:t>European Survey Research Association (ESRA)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cs typeface="Times New Roman" pitchFamily="18" charset="0"/>
              </a:rPr>
              <a:t>Lausanne, Switzerland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cs typeface="Times New Roman" pitchFamily="18" charset="0"/>
              </a:rPr>
              <a:t>July,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Challenges</a:t>
            </a:r>
            <a:endParaRPr lang="en-US" sz="4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Design </a:t>
            </a:r>
            <a:r>
              <a:rPr lang="en-US" dirty="0" smtClean="0"/>
              <a:t>Challenges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848600" cy="4495800"/>
          </a:xfrm>
        </p:spPr>
        <p:txBody>
          <a:bodyPr/>
          <a:lstStyle/>
          <a:p>
            <a:pPr eaLnBrk="1" hangingPunct="1"/>
            <a:r>
              <a:rPr lang="en-CA" sz="2400" dirty="0" smtClean="0"/>
              <a:t>10-15 minutes is not much questionnaire time</a:t>
            </a:r>
            <a:endParaRPr lang="en-CA" sz="2400" dirty="0" smtClean="0"/>
          </a:p>
          <a:p>
            <a:pPr eaLnBrk="1" hangingPunct="1">
              <a:buNone/>
            </a:pPr>
            <a:r>
              <a:rPr lang="en-US" sz="2400" dirty="0" smtClean="0"/>
              <a:t>	… </a:t>
            </a:r>
            <a:r>
              <a:rPr lang="en-US" sz="2400" dirty="0" smtClean="0"/>
              <a:t>but, </a:t>
            </a:r>
            <a:r>
              <a:rPr lang="en-US" sz="2400" dirty="0" smtClean="0"/>
              <a:t>p</a:t>
            </a:r>
            <a:r>
              <a:rPr lang="en-US" sz="2400" dirty="0" smtClean="0"/>
              <a:t>ressure </a:t>
            </a:r>
            <a:r>
              <a:rPr lang="en-US" sz="2400" dirty="0" smtClean="0"/>
              <a:t>to reduce collaborator burden</a:t>
            </a:r>
          </a:p>
          <a:p>
            <a:pPr lvl="1" eaLnBrk="1" hangingPunct="1"/>
            <a:r>
              <a:rPr lang="en-US" sz="2400" dirty="0" smtClean="0"/>
              <a:t> competing with other content on surveys</a:t>
            </a:r>
          </a:p>
          <a:p>
            <a:pPr lvl="1" eaLnBrk="1" hangingPunct="1"/>
            <a:r>
              <a:rPr lang="en-US" sz="2400" dirty="0" smtClean="0"/>
              <a:t> competing with other comparative studies</a:t>
            </a:r>
            <a:endParaRPr lang="en-CA" sz="2400" dirty="0" smtClean="0"/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sz="2400" dirty="0" smtClean="0"/>
              <a:t>Existing</a:t>
            </a:r>
            <a:r>
              <a:rPr lang="en-US" sz="2400" dirty="0" smtClean="0"/>
              <a:t>, validated questions preferred</a:t>
            </a:r>
            <a:endParaRPr lang="en-CA" sz="2400" dirty="0" smtClean="0"/>
          </a:p>
          <a:p>
            <a:pPr eaLnBrk="1" hangingPunct="1"/>
            <a:endParaRPr lang="en-CA" sz="1000" dirty="0" smtClean="0"/>
          </a:p>
          <a:p>
            <a:pPr eaLnBrk="1" hangingPunct="1"/>
            <a:r>
              <a:rPr lang="en-CA" sz="2400" dirty="0" smtClean="0"/>
              <a:t>Priority </a:t>
            </a:r>
            <a:r>
              <a:rPr lang="en-CA" sz="2400" dirty="0" smtClean="0"/>
              <a:t>to </a:t>
            </a:r>
            <a:r>
              <a:rPr lang="en-CA" sz="2400" dirty="0" smtClean="0"/>
              <a:t>cross-national questions</a:t>
            </a:r>
            <a:endParaRPr lang="en-CA" sz="2400" dirty="0" smtClean="0"/>
          </a:p>
          <a:p>
            <a:pPr lvl="1" eaLnBrk="1" hangingPunct="1"/>
            <a:r>
              <a:rPr lang="en-CA" sz="2400" dirty="0" smtClean="0"/>
              <a:t> must be applicable in most all countries</a:t>
            </a:r>
          </a:p>
          <a:p>
            <a:pPr lvl="1" eaLnBrk="1" hangingPunct="1"/>
            <a:r>
              <a:rPr lang="en-CA" sz="2400" dirty="0" smtClean="0"/>
              <a:t> </a:t>
            </a:r>
            <a:r>
              <a:rPr lang="en-CA" sz="2400" dirty="0" smtClean="0"/>
              <a:t>must work well across most all countries</a:t>
            </a:r>
          </a:p>
          <a:p>
            <a:pPr lvl="1" eaLnBrk="1" hangingPunct="1"/>
            <a:r>
              <a:rPr lang="en-CA" sz="2400" dirty="0" smtClean="0"/>
              <a:t> </a:t>
            </a:r>
            <a:r>
              <a:rPr lang="en-CA" sz="2400" dirty="0" smtClean="0"/>
              <a:t>must be </a:t>
            </a:r>
            <a:r>
              <a:rPr lang="en-CA" sz="2400" dirty="0" smtClean="0"/>
              <a:t>feasible </a:t>
            </a:r>
            <a:r>
              <a:rPr lang="en-US" sz="2400" dirty="0" smtClean="0"/>
              <a:t>in a variety of study designs</a:t>
            </a:r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Information Challenges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001000" cy="4495800"/>
          </a:xfrm>
        </p:spPr>
        <p:txBody>
          <a:bodyPr/>
          <a:lstStyle/>
          <a:p>
            <a:pPr eaLnBrk="1" hangingPunct="1"/>
            <a:r>
              <a:rPr lang="en-CA" sz="2400" dirty="0" smtClean="0"/>
              <a:t>A lot of people are involved</a:t>
            </a:r>
          </a:p>
          <a:p>
            <a:pPr lvl="1" eaLnBrk="1" hangingPunct="1"/>
            <a:r>
              <a:rPr lang="en-CA" sz="2400" dirty="0" smtClean="0"/>
              <a:t> Managing </a:t>
            </a:r>
            <a:r>
              <a:rPr lang="en-CA" sz="2400" dirty="0" smtClean="0"/>
              <a:t>and tracking lots </a:t>
            </a:r>
            <a:r>
              <a:rPr lang="en-CA" sz="2400" dirty="0" smtClean="0"/>
              <a:t>of input</a:t>
            </a:r>
          </a:p>
          <a:p>
            <a:pPr lvl="1" eaLnBrk="1" hangingPunct="1"/>
            <a:r>
              <a:rPr lang="en-CA" sz="2400" dirty="0" smtClean="0"/>
              <a:t> Reconciling many </a:t>
            </a:r>
            <a:r>
              <a:rPr lang="en-CA" sz="2400" dirty="0" smtClean="0"/>
              <a:t>opinions and </a:t>
            </a:r>
            <a:r>
              <a:rPr lang="en-CA" sz="2400" dirty="0" smtClean="0"/>
              <a:t>approaches</a:t>
            </a:r>
          </a:p>
          <a:p>
            <a:pPr lvl="1" eaLnBrk="1" hangingPunct="1"/>
            <a:r>
              <a:rPr lang="en-CA" sz="2400" dirty="0" smtClean="0"/>
              <a:t> Consensus not always possible</a:t>
            </a:r>
          </a:p>
          <a:p>
            <a:pPr lvl="1" eaLnBrk="1" hangingPunct="1"/>
            <a:endParaRPr lang="en-CA" sz="1000" dirty="0" smtClean="0"/>
          </a:p>
          <a:p>
            <a:pPr eaLnBrk="1" hangingPunct="1"/>
            <a:r>
              <a:rPr lang="en-CA" sz="2400" dirty="0" smtClean="0"/>
              <a:t>Making </a:t>
            </a:r>
            <a:r>
              <a:rPr lang="en-CA" sz="2400" dirty="0" smtClean="0"/>
              <a:t>decisions with imperfect </a:t>
            </a:r>
            <a:r>
              <a:rPr lang="en-CA" sz="2400" dirty="0" smtClean="0"/>
              <a:t>information</a:t>
            </a:r>
            <a:endParaRPr lang="en-CA" sz="2400" dirty="0" smtClean="0"/>
          </a:p>
          <a:p>
            <a:pPr lvl="1" eaLnBrk="1" hangingPunct="1"/>
            <a:r>
              <a:rPr lang="en-CA" sz="2400" dirty="0" smtClean="0"/>
              <a:t> More testing in more contexts would always be better, but relies on volunteers who...</a:t>
            </a:r>
          </a:p>
          <a:p>
            <a:pPr lvl="2" eaLnBrk="1" hangingPunct="1"/>
            <a:r>
              <a:rPr lang="en-CA" sz="2000" dirty="0" smtClean="0"/>
              <a:t>Have an election coming up (optimally)</a:t>
            </a:r>
          </a:p>
          <a:p>
            <a:pPr lvl="2" eaLnBrk="1" hangingPunct="1"/>
            <a:r>
              <a:rPr lang="en-CA" sz="2000" dirty="0" smtClean="0"/>
              <a:t>Have a funded survey with available space</a:t>
            </a:r>
          </a:p>
          <a:p>
            <a:pPr lvl="2" eaLnBrk="1" hangingPunct="1"/>
            <a:r>
              <a:rPr lang="en-CA" sz="2000" dirty="0" smtClean="0"/>
              <a:t>Can produce reports in a timely </a:t>
            </a:r>
            <a:r>
              <a:rPr lang="en-CA" sz="2000" dirty="0" smtClean="0"/>
              <a:t>fashion</a:t>
            </a:r>
            <a:endParaRPr lang="en-CA" sz="2400" dirty="0" smtClean="0"/>
          </a:p>
          <a:p>
            <a:pPr lvl="1" eaLnBrk="1" hangingPunct="1"/>
            <a:r>
              <a:rPr lang="en-CA" sz="2400" dirty="0" smtClean="0"/>
              <a:t> Eventually decisions must be finalized</a:t>
            </a:r>
          </a:p>
          <a:p>
            <a:pPr eaLnBrk="1" hangingPunct="1"/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Collective Challenges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495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 lot of countries are involved</a:t>
            </a:r>
          </a:p>
          <a:p>
            <a:pPr lvl="1" eaLnBrk="1" hangingPunct="1"/>
            <a:r>
              <a:rPr lang="en-US" sz="2400" dirty="0" smtClean="0"/>
              <a:t> Cross-national </a:t>
            </a:r>
            <a:r>
              <a:rPr lang="en-US" sz="2400" dirty="0" smtClean="0"/>
              <a:t>and cross-cultural applicability and </a:t>
            </a:r>
            <a:r>
              <a:rPr lang="en-US" sz="2400" dirty="0" smtClean="0"/>
              <a:t>equivalence</a:t>
            </a:r>
            <a:endParaRPr lang="en-US" sz="2400" dirty="0" smtClean="0"/>
          </a:p>
          <a:p>
            <a:pPr lvl="1" eaLnBrk="1" hangingPunct="1"/>
            <a:r>
              <a:rPr lang="en-CA" sz="2400" dirty="0" smtClean="0"/>
              <a:t> Accommodating </a:t>
            </a:r>
            <a:r>
              <a:rPr lang="en-CA" sz="2400" dirty="0" smtClean="0"/>
              <a:t>the variety of institutional arrangements in the many </a:t>
            </a:r>
            <a:r>
              <a:rPr lang="en-CA" sz="2400" dirty="0" smtClean="0"/>
              <a:t>countries</a:t>
            </a:r>
          </a:p>
          <a:p>
            <a:pPr lvl="1" eaLnBrk="1" hangingPunct="1"/>
            <a:r>
              <a:rPr lang="en-CA" sz="2400" dirty="0" smtClean="0"/>
              <a:t> </a:t>
            </a:r>
            <a:r>
              <a:rPr lang="en-CA" sz="2400" dirty="0" smtClean="0"/>
              <a:t>Difficult to predict or account for all situations, even with broad cross-national participation in the process</a:t>
            </a:r>
            <a:endParaRPr lang="en-CA" sz="2400" dirty="0" smtClean="0"/>
          </a:p>
          <a:p>
            <a:pPr eaLnBrk="1" hangingPunct="1">
              <a:buNone/>
            </a:pPr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Where to go from here</a:t>
            </a:r>
            <a:endParaRPr lang="en-US" sz="4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Where to go from </a:t>
            </a:r>
            <a:r>
              <a:rPr lang="en-US" dirty="0" smtClean="0"/>
              <a:t>here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495800"/>
          </a:xfrm>
        </p:spPr>
        <p:txBody>
          <a:bodyPr/>
          <a:lstStyle/>
          <a:p>
            <a:pPr eaLnBrk="1" hangingPunct="1"/>
            <a:r>
              <a:rPr lang="en-CA" sz="2400" dirty="0" smtClean="0"/>
              <a:t>A formal post-proces</a:t>
            </a:r>
            <a:r>
              <a:rPr lang="en-CA" sz="2400" dirty="0" smtClean="0"/>
              <a:t>s </a:t>
            </a:r>
            <a:r>
              <a:rPr lang="en-CA" sz="2400" dirty="0" smtClean="0"/>
              <a:t>e</a:t>
            </a:r>
            <a:r>
              <a:rPr lang="en-CA" sz="2400" dirty="0" smtClean="0"/>
              <a:t>valuation</a:t>
            </a:r>
          </a:p>
          <a:p>
            <a:pPr lvl="1" eaLnBrk="1" hangingPunct="1"/>
            <a:r>
              <a:rPr lang="en-CA" sz="2400" dirty="0" smtClean="0"/>
              <a:t> </a:t>
            </a:r>
            <a:r>
              <a:rPr lang="en-CA" sz="2400" dirty="0" smtClean="0"/>
              <a:t>We’ve done this a number of times now</a:t>
            </a:r>
          </a:p>
          <a:p>
            <a:pPr lvl="1" eaLnBrk="1" hangingPunct="1"/>
            <a:r>
              <a:rPr lang="en-CA" sz="2400" dirty="0" smtClean="0"/>
              <a:t> </a:t>
            </a:r>
            <a:r>
              <a:rPr lang="en-CA" sz="2400" dirty="0" smtClean="0"/>
              <a:t>What worked well, what didn’t</a:t>
            </a:r>
          </a:p>
          <a:p>
            <a:pPr lvl="1" eaLnBrk="1" hangingPunct="1"/>
            <a:r>
              <a:rPr lang="en-CA" sz="2400" dirty="0" smtClean="0"/>
              <a:t> </a:t>
            </a:r>
            <a:r>
              <a:rPr lang="en-CA" sz="2400" dirty="0" smtClean="0"/>
              <a:t>Consider improvements</a:t>
            </a:r>
          </a:p>
          <a:p>
            <a:pPr lvl="1" eaLnBrk="1" hangingPunct="1"/>
            <a:r>
              <a:rPr lang="en-CA" sz="2400" dirty="0" smtClean="0"/>
              <a:t> </a:t>
            </a:r>
            <a:r>
              <a:rPr lang="en-CA" sz="2400" dirty="0" smtClean="0"/>
              <a:t>Formalize and document process for next time</a:t>
            </a:r>
            <a:endParaRPr lang="en-CA" sz="2400" dirty="0" smtClean="0"/>
          </a:p>
          <a:p>
            <a:pPr eaLnBrk="1" hangingPunct="1">
              <a:buNone/>
            </a:pPr>
            <a:endParaRPr lang="en-CA" sz="1000" dirty="0" smtClean="0"/>
          </a:p>
          <a:p>
            <a:pPr eaLnBrk="1" hangingPunct="1">
              <a:buNone/>
            </a:pPr>
            <a:r>
              <a:rPr lang="en-CA" sz="2400" dirty="0" smtClean="0"/>
              <a:t>Some possibilities:</a:t>
            </a:r>
            <a:endParaRPr lang="en-CA" sz="2400" dirty="0" smtClean="0"/>
          </a:p>
          <a:p>
            <a:pPr eaLnBrk="1" hangingPunct="1"/>
            <a:endParaRPr lang="en-CA" sz="1000" dirty="0" smtClean="0"/>
          </a:p>
          <a:p>
            <a:pPr eaLnBrk="1" hangingPunct="1"/>
            <a:r>
              <a:rPr lang="en-CA" sz="2400" dirty="0" smtClean="0"/>
              <a:t>More </a:t>
            </a:r>
            <a:r>
              <a:rPr lang="en-CA" sz="2400" dirty="0" smtClean="0"/>
              <a:t>extensive </a:t>
            </a:r>
            <a:r>
              <a:rPr lang="en-CA" sz="2400" dirty="0" smtClean="0"/>
              <a:t>pretesting</a:t>
            </a:r>
            <a:endParaRPr lang="en-CA" sz="2400" dirty="0" smtClean="0"/>
          </a:p>
          <a:p>
            <a:pPr lvl="1" eaLnBrk="1" hangingPunct="1"/>
            <a:r>
              <a:rPr lang="en-CA" sz="2400" dirty="0" smtClean="0"/>
              <a:t> </a:t>
            </a:r>
            <a:r>
              <a:rPr lang="en-CA" sz="2400" dirty="0" smtClean="0"/>
              <a:t>Allow more time for pretesting</a:t>
            </a:r>
          </a:p>
          <a:p>
            <a:pPr lvl="1" eaLnBrk="1" hangingPunct="1"/>
            <a:r>
              <a:rPr lang="en-CA" sz="2400" dirty="0" smtClean="0"/>
              <a:t> </a:t>
            </a:r>
            <a:r>
              <a:rPr lang="en-CA" sz="2400" dirty="0" smtClean="0"/>
              <a:t>Test in more cultures and contexts</a:t>
            </a:r>
            <a:endParaRPr lang="en-CA" sz="2400" dirty="0" smtClean="0"/>
          </a:p>
          <a:p>
            <a:pPr lvl="1" eaLnBrk="1" hangingPunct="1"/>
            <a:r>
              <a:rPr lang="en-CA" sz="2400" dirty="0" smtClean="0"/>
              <a:t> Possible </a:t>
            </a:r>
            <a:r>
              <a:rPr lang="en-CA" sz="2400" dirty="0" smtClean="0"/>
              <a:t>use of focus </a:t>
            </a:r>
            <a:r>
              <a:rPr lang="en-CA" sz="2400" dirty="0" smtClean="0"/>
              <a:t>groups</a:t>
            </a:r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Where to go from </a:t>
            </a:r>
            <a:r>
              <a:rPr lang="en-US" dirty="0" smtClean="0"/>
              <a:t>here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495800"/>
          </a:xfrm>
        </p:spPr>
        <p:txBody>
          <a:bodyPr/>
          <a:lstStyle/>
          <a:p>
            <a:pPr eaLnBrk="1" hangingPunct="1"/>
            <a:r>
              <a:rPr lang="en-CA" sz="2400" dirty="0" smtClean="0"/>
              <a:t>More </a:t>
            </a:r>
            <a:r>
              <a:rPr lang="en-CA" sz="2400" dirty="0" smtClean="0"/>
              <a:t>focus on cross-national/cultural issues</a:t>
            </a:r>
          </a:p>
          <a:p>
            <a:pPr eaLnBrk="1" hangingPunct="1">
              <a:buNone/>
            </a:pPr>
            <a:r>
              <a:rPr lang="en-CA" sz="2400" dirty="0" smtClean="0"/>
              <a:t>	... concept equivalence</a:t>
            </a:r>
          </a:p>
          <a:p>
            <a:pPr eaLnBrk="1" hangingPunct="1">
              <a:buNone/>
            </a:pPr>
            <a:r>
              <a:rPr lang="en-CA" sz="2400" dirty="0" smtClean="0"/>
              <a:t>	... collaborator/interview instructions</a:t>
            </a:r>
          </a:p>
          <a:p>
            <a:pPr eaLnBrk="1" hangingPunct="1">
              <a:buNone/>
            </a:pPr>
            <a:r>
              <a:rPr lang="en-CA" sz="2400" dirty="0" smtClean="0"/>
              <a:t>	... translation issues</a:t>
            </a:r>
          </a:p>
          <a:p>
            <a:pPr eaLnBrk="1" hangingPunct="1">
              <a:buNone/>
            </a:pPr>
            <a:endParaRPr lang="en-CA" sz="1000" dirty="0" smtClean="0"/>
          </a:p>
          <a:p>
            <a:pPr eaLnBrk="1" hangingPunct="1"/>
            <a:r>
              <a:rPr lang="en-CA" sz="2400" dirty="0" smtClean="0"/>
              <a:t>More </a:t>
            </a:r>
            <a:r>
              <a:rPr lang="en-CA" sz="2400" dirty="0" smtClean="0"/>
              <a:t>methodological working </a:t>
            </a:r>
            <a:r>
              <a:rPr lang="en-CA" sz="2400" dirty="0" smtClean="0"/>
              <a:t>groups</a:t>
            </a:r>
          </a:p>
          <a:p>
            <a:pPr eaLnBrk="1" hangingPunct="1"/>
            <a:endParaRPr lang="en-CA" sz="1000" dirty="0" smtClean="0"/>
          </a:p>
          <a:p>
            <a:pPr eaLnBrk="1" hangingPunct="1"/>
            <a:r>
              <a:rPr lang="en-CA" sz="2400" dirty="0" smtClean="0"/>
              <a:t>Learning from the approaches of other cross-national studies</a:t>
            </a:r>
            <a:endParaRPr lang="en-CA" sz="2400" dirty="0" smtClean="0"/>
          </a:p>
          <a:p>
            <a:pPr eaLnBrk="1" hangingPunct="1"/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05800" cy="3505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smtClean="0"/>
              <a:t>Thank you for your time!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sz="2800" b="0" smtClean="0"/>
              <a:t>To learn more about CSES, or to download data: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2"/>
              </a:rPr>
              <a:t>www.cses.org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b="0" smtClean="0"/>
              <a:t>...or email your questions to: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3"/>
              </a:rPr>
              <a:t>cses@umich.edu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CSES Questionnaire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0010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Over 60 countries participate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Common module of survey questions</a:t>
            </a:r>
            <a:endParaRPr lang="en-US" dirty="0" smtClean="0"/>
          </a:p>
          <a:p>
            <a:pPr lvl="1" eaLnBrk="1" hangingPunct="1"/>
            <a:r>
              <a:rPr lang="en-US" sz="2600" dirty="0" smtClean="0"/>
              <a:t> new theme every five years</a:t>
            </a:r>
          </a:p>
          <a:p>
            <a:pPr lvl="1" eaLnBrk="1" hangingPunct="1"/>
            <a:r>
              <a:rPr lang="en-US" sz="2600" dirty="0" smtClean="0"/>
              <a:t> </a:t>
            </a:r>
            <a:r>
              <a:rPr lang="en-US" sz="2600" dirty="0" smtClean="0"/>
              <a:t>some </a:t>
            </a:r>
            <a:r>
              <a:rPr lang="en-US" sz="2600" dirty="0" smtClean="0"/>
              <a:t>questions the same</a:t>
            </a:r>
          </a:p>
          <a:p>
            <a:pPr lvl="1" eaLnBrk="1" hangingPunct="1"/>
            <a:r>
              <a:rPr lang="en-US" sz="2600" dirty="0"/>
              <a:t> </a:t>
            </a:r>
            <a:r>
              <a:rPr lang="en-US" sz="2600" dirty="0" smtClean="0"/>
              <a:t>some different according to new theme</a:t>
            </a:r>
          </a:p>
          <a:p>
            <a:pPr lvl="1" eaLnBrk="1" hangingPunct="1"/>
            <a:r>
              <a:rPr lang="en-US" sz="2600" dirty="0"/>
              <a:t> </a:t>
            </a:r>
            <a:r>
              <a:rPr lang="en-US" sz="2600" dirty="0" smtClean="0"/>
              <a:t>to be run “as is”</a:t>
            </a:r>
          </a:p>
          <a:p>
            <a:pPr lvl="1"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Administrative, demographic and voting variables to national standards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Questionnaire Design Process</a:t>
            </a:r>
            <a:endParaRPr lang="en-US" sz="4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Design Process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343400"/>
          </a:xfrm>
        </p:spPr>
        <p:txBody>
          <a:bodyPr/>
          <a:lstStyle/>
          <a:p>
            <a:pPr marL="514350" indent="-514350">
              <a:defRPr/>
            </a:pPr>
            <a:r>
              <a:rPr lang="en-GB" dirty="0" smtClean="0"/>
              <a:t>A lengthy development process</a:t>
            </a:r>
          </a:p>
          <a:p>
            <a:pPr marL="514350" indent="-514350">
              <a:defRPr/>
            </a:pPr>
            <a:endParaRPr lang="en-GB" sz="800" dirty="0" smtClean="0"/>
          </a:p>
          <a:p>
            <a:pPr marL="914400" lvl="1" indent="-514350">
              <a:defRPr/>
            </a:pPr>
            <a:r>
              <a:rPr lang="en-GB" dirty="0" smtClean="0"/>
              <a:t>Over a three year period, 2008-2011</a:t>
            </a:r>
          </a:p>
          <a:p>
            <a:pPr marL="914400" lvl="1" indent="-514350">
              <a:defRPr/>
            </a:pPr>
            <a:endParaRPr lang="en-GB" sz="800" dirty="0" smtClean="0"/>
          </a:p>
          <a:p>
            <a:pPr marL="514350" indent="-514350">
              <a:defRPr/>
            </a:pPr>
            <a:r>
              <a:rPr lang="en-GB" dirty="0" smtClean="0"/>
              <a:t>Iterative</a:t>
            </a:r>
          </a:p>
          <a:p>
            <a:pPr marL="514350" indent="-514350">
              <a:defRPr/>
            </a:pPr>
            <a:endParaRPr lang="en-GB" sz="800" dirty="0" smtClean="0"/>
          </a:p>
          <a:p>
            <a:pPr marL="514350" indent="-514350">
              <a:defRPr/>
            </a:pPr>
            <a:r>
              <a:rPr lang="en-GB" dirty="0" smtClean="0"/>
              <a:t>As transparent as possible</a:t>
            </a:r>
          </a:p>
          <a:p>
            <a:pPr marL="514350" indent="-514350">
              <a:defRPr/>
            </a:pPr>
            <a:endParaRPr lang="en-GB" sz="800" dirty="0" smtClean="0"/>
          </a:p>
          <a:p>
            <a:pPr marL="514350" indent="-514350">
              <a:defRPr/>
            </a:pPr>
            <a:r>
              <a:rPr lang="en-GB" dirty="0" smtClean="0"/>
              <a:t>Collaborative, with broad input</a:t>
            </a:r>
          </a:p>
          <a:p>
            <a:pPr marL="514350" indent="-514350">
              <a:buNone/>
              <a:defRPr/>
            </a:pPr>
            <a:endParaRPr lang="en-GB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GB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Committee Formation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762000" y="1447800"/>
            <a:ext cx="8077200" cy="4343400"/>
          </a:xfrm>
          <a:solidFill>
            <a:schemeClr val="accent1"/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en-GB" dirty="0" smtClean="0"/>
              <a:t>A Planning Committee, comprised of, selected by, and informed by collaborators, designs and oversees each Module.</a:t>
            </a:r>
          </a:p>
          <a:p>
            <a:pPr marL="514350" indent="-514350">
              <a:buNone/>
              <a:defRPr/>
            </a:pPr>
            <a:endParaRPr lang="en-GB" sz="1400" dirty="0" smtClean="0"/>
          </a:p>
          <a:p>
            <a:pPr marL="514350" indent="-514350">
              <a:buNone/>
              <a:defRPr/>
            </a:pPr>
            <a:endParaRPr lang="en-GB" sz="1400" dirty="0" smtClean="0"/>
          </a:p>
          <a:p>
            <a:pPr>
              <a:defRPr/>
            </a:pPr>
            <a:r>
              <a:rPr lang="en-GB" dirty="0" smtClean="0"/>
              <a:t>Public call for nominations</a:t>
            </a:r>
          </a:p>
          <a:p>
            <a:pPr>
              <a:defRPr/>
            </a:pPr>
            <a:r>
              <a:rPr lang="en-GB" dirty="0" smtClean="0"/>
              <a:t>Nominating Committee recommends members</a:t>
            </a:r>
          </a:p>
          <a:p>
            <a:pPr>
              <a:defRPr/>
            </a:pPr>
            <a:r>
              <a:rPr lang="en-GB" dirty="0" smtClean="0"/>
              <a:t>Plenary Session </a:t>
            </a:r>
            <a:r>
              <a:rPr lang="en-GB" dirty="0" smtClean="0"/>
              <a:t>confirms list and suggests </a:t>
            </a:r>
            <a:r>
              <a:rPr lang="en-GB" dirty="0" smtClean="0"/>
              <a:t>additional </a:t>
            </a:r>
            <a:r>
              <a:rPr lang="en-GB" dirty="0" smtClean="0"/>
              <a:t>members</a:t>
            </a:r>
          </a:p>
          <a:p>
            <a:pPr>
              <a:defRPr/>
            </a:pPr>
            <a:r>
              <a:rPr lang="en-GB" dirty="0" smtClean="0"/>
              <a:t>Result = 20 members from 15 countries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GB" sz="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1371600"/>
            <a:ext cx="8305800" cy="1524000"/>
          </a:xfrm>
          <a:prstGeom prst="rect">
            <a:avLst/>
          </a:prstGeom>
          <a:noFill/>
          <a:ln w="73025">
            <a:solidFill>
              <a:srgbClr val="F38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Development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762000" y="1447800"/>
            <a:ext cx="8077200" cy="4343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dirty="0" smtClean="0"/>
              <a:t>Every five years a new module is developed to specifically address a big question in science.</a:t>
            </a:r>
          </a:p>
          <a:p>
            <a:pPr marL="514350" indent="-514350">
              <a:buNone/>
              <a:defRPr/>
            </a:pPr>
            <a:endParaRPr lang="en-GB" sz="1400" dirty="0" smtClean="0"/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dirty="0" smtClean="0"/>
              <a:t>Multiple public calls for theme proposals </a:t>
            </a:r>
          </a:p>
          <a:p>
            <a:pPr>
              <a:defRPr/>
            </a:pPr>
            <a:r>
              <a:rPr lang="en-GB" dirty="0" smtClean="0"/>
              <a:t>Task Force collects proposals</a:t>
            </a:r>
            <a:endParaRPr lang="en-GB" dirty="0"/>
          </a:p>
          <a:p>
            <a:pPr>
              <a:defRPr/>
            </a:pPr>
            <a:r>
              <a:rPr lang="en-GB" dirty="0" smtClean="0"/>
              <a:t>Task Force presents and evaluates proposals for Plenary </a:t>
            </a:r>
            <a:r>
              <a:rPr lang="en-GB" dirty="0" smtClean="0"/>
              <a:t>Session </a:t>
            </a:r>
            <a:r>
              <a:rPr lang="en-GB" dirty="0" smtClean="0"/>
              <a:t>and Planning Committee</a:t>
            </a:r>
          </a:p>
          <a:p>
            <a:pPr>
              <a:defRPr/>
            </a:pPr>
            <a:r>
              <a:rPr lang="en-GB" dirty="0" smtClean="0"/>
              <a:t>Theme(s) tentatively decided upon before questionnaire design begins</a:t>
            </a:r>
          </a:p>
          <a:p>
            <a:pPr marL="514350" indent="-514350">
              <a:buNone/>
              <a:defRPr/>
            </a:pPr>
            <a:r>
              <a:rPr lang="en-GB" dirty="0" smtClean="0"/>
              <a:t>			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GB" sz="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305800" cy="1295400"/>
          </a:xfrm>
          <a:prstGeom prst="rect">
            <a:avLst/>
          </a:prstGeom>
          <a:noFill/>
          <a:ln w="73025">
            <a:solidFill>
              <a:srgbClr val="F38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Development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762000" y="1447800"/>
            <a:ext cx="8077200" cy="4343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dirty="0" smtClean="0"/>
              <a:t>After a theme is arrived at, attention turns to developing the questionnaire for it.</a:t>
            </a:r>
          </a:p>
          <a:p>
            <a:pPr marL="514350" indent="-514350">
              <a:buNone/>
              <a:defRPr/>
            </a:pPr>
            <a:endParaRPr lang="en-GB" sz="800" dirty="0" smtClean="0"/>
          </a:p>
          <a:p>
            <a:pPr marL="514350" indent="-514350">
              <a:buNone/>
              <a:defRPr/>
            </a:pPr>
            <a:endParaRPr lang="en-GB" sz="1400" dirty="0" smtClean="0"/>
          </a:p>
          <a:p>
            <a:pPr>
              <a:defRPr/>
            </a:pPr>
            <a:r>
              <a:rPr lang="en-GB" dirty="0"/>
              <a:t>Subcommittees formed to </a:t>
            </a:r>
            <a:r>
              <a:rPr lang="en-GB" dirty="0" smtClean="0"/>
              <a:t>pursue the new theme(s) and improvements to past questions</a:t>
            </a:r>
            <a:endParaRPr lang="en-GB" dirty="0"/>
          </a:p>
          <a:p>
            <a:pPr>
              <a:defRPr/>
            </a:pPr>
            <a:r>
              <a:rPr lang="en-GB" dirty="0" smtClean="0"/>
              <a:t>Subcommittees return </a:t>
            </a:r>
            <a:r>
              <a:rPr lang="en-GB" dirty="0"/>
              <a:t>to </a:t>
            </a:r>
            <a:r>
              <a:rPr lang="en-GB" dirty="0" smtClean="0"/>
              <a:t>proposers for revisions to their original proposals</a:t>
            </a:r>
          </a:p>
          <a:p>
            <a:pPr>
              <a:defRPr/>
            </a:pPr>
            <a:r>
              <a:rPr lang="en-GB" dirty="0" smtClean="0"/>
              <a:t>Draft questionnaire produced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Planning Committee discussion, </a:t>
            </a:r>
            <a:r>
              <a:rPr lang="en-GB" dirty="0" smtClean="0"/>
              <a:t>revision</a:t>
            </a:r>
          </a:p>
          <a:p>
            <a:pPr>
              <a:defRPr/>
            </a:pPr>
            <a:r>
              <a:rPr lang="en-GB" dirty="0" smtClean="0"/>
              <a:t>Repeat as necessary</a:t>
            </a:r>
            <a:endParaRPr lang="en-GB" dirty="0" smtClean="0"/>
          </a:p>
          <a:p>
            <a:pPr marL="514350" indent="-514350">
              <a:buNone/>
              <a:defRPr/>
            </a:pPr>
            <a:endParaRPr lang="en-GB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GB" sz="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305800" cy="1295400"/>
          </a:xfrm>
          <a:prstGeom prst="rect">
            <a:avLst/>
          </a:prstGeom>
          <a:noFill/>
          <a:ln w="73025">
            <a:solidFill>
              <a:srgbClr val="F38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Pretesting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762000" y="1447800"/>
            <a:ext cx="8077200" cy="4343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dirty="0" smtClean="0"/>
              <a:t>The draft questionnaire is pretested cross-nationally in different contexts.</a:t>
            </a:r>
          </a:p>
          <a:p>
            <a:pPr marL="514350" indent="-514350">
              <a:buNone/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Partial </a:t>
            </a:r>
            <a:r>
              <a:rPr lang="en-GB" dirty="0" err="1" smtClean="0"/>
              <a:t>pretests</a:t>
            </a:r>
            <a:r>
              <a:rPr lang="en-GB" dirty="0"/>
              <a:t> </a:t>
            </a:r>
            <a:r>
              <a:rPr lang="en-GB" dirty="0" smtClean="0"/>
              <a:t>in Brazil, Germany, UK</a:t>
            </a:r>
          </a:p>
          <a:p>
            <a:pPr>
              <a:defRPr/>
            </a:pPr>
            <a:r>
              <a:rPr lang="en-GB" dirty="0" smtClean="0"/>
              <a:t>Full </a:t>
            </a:r>
            <a:r>
              <a:rPr lang="en-GB" dirty="0" err="1" smtClean="0"/>
              <a:t>pretests</a:t>
            </a:r>
            <a:r>
              <a:rPr lang="en-GB" dirty="0"/>
              <a:t> </a:t>
            </a:r>
            <a:r>
              <a:rPr lang="en-GB" dirty="0" smtClean="0"/>
              <a:t>in Canada, Ireland</a:t>
            </a:r>
          </a:p>
          <a:p>
            <a:pPr>
              <a:defRPr/>
            </a:pPr>
            <a:r>
              <a:rPr lang="en-GB" dirty="0" smtClean="0"/>
              <a:t>Reports received from </a:t>
            </a:r>
            <a:r>
              <a:rPr lang="en-GB" dirty="0" err="1" smtClean="0"/>
              <a:t>pretest</a:t>
            </a:r>
            <a:r>
              <a:rPr lang="en-GB" dirty="0" smtClean="0"/>
              <a:t> countries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GB" sz="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305800" cy="1295400"/>
          </a:xfrm>
          <a:prstGeom prst="rect">
            <a:avLst/>
          </a:prstGeom>
          <a:noFill/>
          <a:ln w="73025">
            <a:solidFill>
              <a:srgbClr val="F38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Finalization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762000" y="1447800"/>
            <a:ext cx="8077200" cy="4343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dirty="0" smtClean="0"/>
              <a:t>After having received extensive feedback, the questionnaire can now be finalized.</a:t>
            </a:r>
          </a:p>
          <a:p>
            <a:pPr marL="0" indent="0">
              <a:buNone/>
              <a:defRPr/>
            </a:pPr>
            <a:endParaRPr lang="en-GB" sz="800" dirty="0" smtClean="0"/>
          </a:p>
          <a:p>
            <a:pPr marL="514350" indent="-514350">
              <a:buNone/>
              <a:defRPr/>
            </a:pPr>
            <a:endParaRPr lang="en-GB" sz="1400" dirty="0" smtClean="0"/>
          </a:p>
          <a:p>
            <a:pPr>
              <a:defRPr/>
            </a:pPr>
            <a:r>
              <a:rPr lang="en-GB" dirty="0" smtClean="0"/>
              <a:t>Subcommittees formed to address sections outside of the new theme(s)</a:t>
            </a:r>
            <a:endParaRPr lang="en-GB" dirty="0"/>
          </a:p>
          <a:p>
            <a:pPr>
              <a:defRPr/>
            </a:pPr>
            <a:r>
              <a:rPr lang="en-GB" dirty="0" smtClean="0"/>
              <a:t>A Plenary Session provides final feedback</a:t>
            </a:r>
            <a:endParaRPr lang="en-GB" dirty="0"/>
          </a:p>
          <a:p>
            <a:pPr lvl="1">
              <a:defRPr/>
            </a:pPr>
            <a:r>
              <a:rPr lang="en-GB" dirty="0" smtClean="0"/>
              <a:t> </a:t>
            </a:r>
            <a:r>
              <a:rPr lang="en-GB" dirty="0" smtClean="0"/>
              <a:t>Review of </a:t>
            </a:r>
            <a:r>
              <a:rPr lang="en-GB" dirty="0" err="1" smtClean="0"/>
              <a:t>pretest</a:t>
            </a:r>
            <a:r>
              <a:rPr lang="en-GB" dirty="0" smtClean="0"/>
              <a:t> results, subcommittees</a:t>
            </a:r>
          </a:p>
          <a:p>
            <a:pPr>
              <a:defRPr/>
            </a:pPr>
            <a:r>
              <a:rPr lang="en-GB" dirty="0" smtClean="0"/>
              <a:t>Planning Committee makes final changes</a:t>
            </a:r>
            <a:endParaRPr lang="en-GB" dirty="0"/>
          </a:p>
          <a:p>
            <a:pPr>
              <a:defRPr/>
            </a:pPr>
            <a:r>
              <a:rPr lang="en-GB" dirty="0" smtClean="0"/>
              <a:t>Final questionnaire disseminated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GB" sz="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305800" cy="1295400"/>
          </a:xfrm>
          <a:prstGeom prst="rect">
            <a:avLst/>
          </a:prstGeom>
          <a:noFill/>
          <a:ln w="73025">
            <a:solidFill>
              <a:srgbClr val="F38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6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FF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2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00"/>
        </a:dk1>
        <a:lt1>
          <a:srgbClr val="F38025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8C0AC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4">
        <a:dk1>
          <a:srgbClr val="000000"/>
        </a:dk1>
        <a:lt1>
          <a:srgbClr val="FACFAC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CE4D2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5">
        <a:dk1>
          <a:srgbClr val="000000"/>
        </a:dk1>
        <a:lt1>
          <a:srgbClr val="FCE0C8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DEDE0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567</Words>
  <Application>Microsoft Office PowerPoint</Application>
  <PresentationFormat>On-screen Show (4:3)</PresentationFormat>
  <Paragraphs>136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Custom Design</vt:lpstr>
      <vt:lpstr>2_Default Design</vt:lpstr>
      <vt:lpstr>Default Design</vt:lpstr>
      <vt:lpstr>Document</vt:lpstr>
      <vt:lpstr>The CSES Questionnaire Design Process</vt:lpstr>
      <vt:lpstr>CSES Questionnaire</vt:lpstr>
      <vt:lpstr>Questionnaire Design Process</vt:lpstr>
      <vt:lpstr>Questionnaire Design Process</vt:lpstr>
      <vt:lpstr>Planning Committee Formation</vt:lpstr>
      <vt:lpstr>Theme Development</vt:lpstr>
      <vt:lpstr>Questionnaire Development</vt:lpstr>
      <vt:lpstr>Pretesting</vt:lpstr>
      <vt:lpstr>Questionnaire Finalization</vt:lpstr>
      <vt:lpstr>Challenges</vt:lpstr>
      <vt:lpstr>Design Challenges</vt:lpstr>
      <vt:lpstr>Information Challenges</vt:lpstr>
      <vt:lpstr>Collective Challenges</vt:lpstr>
      <vt:lpstr>Where to go from here</vt:lpstr>
      <vt:lpstr>Where to go from here</vt:lpstr>
      <vt:lpstr>Where to go from here</vt:lpstr>
      <vt:lpstr>Slide 17</vt:lpstr>
    </vt:vector>
  </TitlesOfParts>
  <Company>Comparative Study of Electoral Systems (CSES)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A. Howell</dc:creator>
  <cp:lastModifiedBy>David</cp:lastModifiedBy>
  <cp:revision>379</cp:revision>
  <dcterms:created xsi:type="dcterms:W3CDTF">2007-07-15T19:30:27Z</dcterms:created>
  <dcterms:modified xsi:type="dcterms:W3CDTF">2011-07-16T15:57:19Z</dcterms:modified>
</cp:coreProperties>
</file>